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5" r:id="rId13"/>
    <p:sldId id="266" r:id="rId14"/>
    <p:sldId id="268" r:id="rId15"/>
    <p:sldId id="269" r:id="rId16"/>
    <p:sldId id="276" r:id="rId17"/>
    <p:sldId id="279" r:id="rId18"/>
    <p:sldId id="278" r:id="rId19"/>
    <p:sldId id="280" r:id="rId20"/>
    <p:sldId id="277" r:id="rId21"/>
    <p:sldId id="270" r:id="rId22"/>
    <p:sldId id="271" r:id="rId23"/>
    <p:sldId id="281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5776" autoAdjust="0"/>
  </p:normalViewPr>
  <p:slideViewPr>
    <p:cSldViewPr snapToGrid="0">
      <p:cViewPr>
        <p:scale>
          <a:sx n="75" d="100"/>
          <a:sy n="75" d="100"/>
        </p:scale>
        <p:origin x="885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_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98.8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5-44D7-85D5-A135EF62D1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96</c:v>
                </c:pt>
                <c:pt idx="2">
                  <c:v>96.7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5-44D7-85D5-A135EF62D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4001967"/>
        <c:axId val="884005711"/>
      </c:barChart>
      <c:catAx>
        <c:axId val="88400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5711"/>
        <c:crosses val="autoZero"/>
        <c:auto val="1"/>
        <c:lblAlgn val="ctr"/>
        <c:lblOffset val="100"/>
        <c:noMultiLvlLbl val="0"/>
      </c:catAx>
      <c:valAx>
        <c:axId val="88400571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dirty="0" smtClean="0"/>
                  <a:t>分岐網羅率</a:t>
                </a:r>
                <a:r>
                  <a:rPr lang="en-US" altLang="ja-JP" sz="1860" b="1" dirty="0" smtClean="0"/>
                  <a:t> </a:t>
                </a:r>
                <a:r>
                  <a:rPr lang="en-US" altLang="ja-JP" sz="1860" b="1" dirty="0"/>
                  <a:t>(%)</a:t>
                </a:r>
                <a:endParaRPr lang="ja-JP" altLang="en-US" sz="1860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84001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99.2</c:v>
                </c:pt>
                <c:pt idx="2">
                  <c:v>96.2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C-412B-8099-E6403C1D51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97.3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C-412B-8099-E6403C1D5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5872863"/>
        <c:axId val="355878271"/>
      </c:barChart>
      <c:catAx>
        <c:axId val="35587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8271"/>
        <c:crosses val="autoZero"/>
        <c:auto val="1"/>
        <c:lblAlgn val="ctr"/>
        <c:lblOffset val="100"/>
        <c:noMultiLvlLbl val="0"/>
      </c:catAx>
      <c:valAx>
        <c:axId val="355878271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命令網羅率</a:t>
                </a:r>
                <a:r>
                  <a:rPr lang="en-US" altLang="ja-JP" sz="1860" b="1" i="0" baseline="0" dirty="0" smtClean="0">
                    <a:effectLst/>
                  </a:rPr>
                  <a:t> </a:t>
                </a:r>
                <a:r>
                  <a:rPr lang="en-US" altLang="ja-JP" sz="1860" b="1" i="0" baseline="0" dirty="0">
                    <a:effectLst/>
                  </a:rPr>
                  <a:t>(%)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872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vert="horz"/>
    <a:lstStyle/>
    <a:p>
      <a:pPr>
        <a:defRPr b="1" i="0" baseline="0"/>
      </a:pPr>
      <a:endParaRPr lang="ja-JP"/>
    </a:p>
  </c:txPr>
  <c:externalData r:id="rId3">
    <c:autoUpdate val="0"/>
  </c:externalData>
</c:chartSpace>
</file>

<file path=ppt/charts/chart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Sheet1!$B$2:$B$16</cx:f>
        <cx:lvl ptCount="15" formatCode="G/標準">
          <cx:pt idx="0">9.6833329999999993</cx:pt>
          <cx:pt idx="1">16.66667</cx:pt>
          <cx:pt idx="2">10.25</cx:pt>
          <cx:pt idx="3">10.26667</cx:pt>
          <cx:pt idx="4">16.83333</cx:pt>
          <cx:pt idx="5">22.616669999999999</cx:pt>
          <cx:pt idx="6">12.533329999999999</cx:pt>
          <cx:pt idx="7">17.233329999999999</cx:pt>
          <cx:pt idx="8">25</cx:pt>
          <cx:pt idx="9">25</cx:pt>
          <cx:pt idx="10">13.41667</cx:pt>
          <cx:pt idx="11">7.25</cx:pt>
          <cx:pt idx="12">12.116669999999999</cx:pt>
          <cx:pt idx="13">19.350000000000001</cx:pt>
          <cx:pt idx="14">22.783329999999999</cx:pt>
        </cx:lvl>
      </cx:numDim>
    </cx:data>
    <cx:data id="1">
      <cx:strDim type="cat">
        <cx:f>Sheet1!$A$2:$A$16</cx:f>
        <cx:lvl ptCount="15">
          <cx:pt idx="0">Task1</cx:pt>
          <cx:pt idx="1">Task1</cx:pt>
          <cx:pt idx="2">Task1</cx:pt>
          <cx:pt idx="3">Task1</cx:pt>
          <cx:pt idx="4">Task1</cx:pt>
          <cx:pt idx="5">Task2</cx:pt>
          <cx:pt idx="6">Task2</cx:pt>
          <cx:pt idx="7">Task2</cx:pt>
          <cx:pt idx="8">Task2</cx:pt>
          <cx:pt idx="9">Task2</cx:pt>
          <cx:pt idx="10">Task3</cx:pt>
          <cx:pt idx="11">Task3</cx:pt>
          <cx:pt idx="12">Task3</cx:pt>
          <cx:pt idx="13">Task3</cx:pt>
          <cx:pt idx="14">Task3</cx:pt>
        </cx:lvl>
      </cx:strDim>
      <cx:numDim type="val">
        <cx:f>Sheet1!$C$2:$C$16</cx:f>
        <cx:lvl ptCount="15" formatCode="G/標準">
          <cx:pt idx="0">13.91667</cx:pt>
          <cx:pt idx="1">19.983329999999999</cx:pt>
          <cx:pt idx="2">18.08333</cx:pt>
          <cx:pt idx="3">19.483329999999999</cx:pt>
          <cx:pt idx="4">19.66667</cx:pt>
          <cx:pt idx="5">10.75</cx:pt>
          <cx:pt idx="6">20.933330000000002</cx:pt>
          <cx:pt idx="7">11.31667</cx:pt>
          <cx:pt idx="8">12</cx:pt>
          <cx:pt idx="9">23.399999999999999</cx:pt>
          <cx:pt idx="10">10.35</cx:pt>
          <cx:pt idx="11">16.16667</cx:pt>
          <cx:pt idx="12">14.58333</cx:pt>
          <cx:pt idx="13">20.58333</cx:pt>
          <cx:pt idx="14">23.25</cx:pt>
        </cx:lvl>
      </cx:numDim>
    </cx:data>
  </cx:chartData>
  <cx:chart>
    <cx:plotArea>
      <cx:plotAreaRegion>
        <cx:series layoutId="boxWhisker" uniqueId="{5AF84AD3-0CB3-4A9E-AAA1-83D03F2FC8CD}" formatIdx="0">
          <cx:tx>
            <cx:txData>
              <cx:f>Sheet1!$B$1</cx:f>
              <cx:v>Manual</cx:v>
            </cx:txData>
          </cx:tx>
          <cx:spPr>
            <a:solidFill>
              <a:srgbClr val="DEA22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4327B17-4F16-46F0-B93C-D73F088AF190}" formatIdx="1">
          <cx:tx>
            <cx:txData>
              <cx:f>Sheet1!$C$1</cx:f>
              <cx:v>Tool</cx:v>
            </cx:txData>
          </cx:tx>
          <cx:spPr>
            <a:solidFill>
              <a:srgbClr val="0F7B9E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  <cx:axis id="1">
        <cx:valScaling max="25"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/>
                </a:pPr>
                <a:r>
                  <a:rPr lang="ja-JP" altLang="en-US" sz="1860" b="1" dirty="0" smtClean="0"/>
                  <a:t>タスク完了までの時間</a:t>
                </a:r>
                <a:r>
                  <a:rPr lang="en-US" altLang="ja-JP" sz="1860" b="1" dirty="0" smtClean="0"/>
                  <a:t> (m)</a:t>
                </a:r>
                <a:endParaRPr lang="ja-JP" sz="1860" b="1" dirty="0"/>
              </a:p>
            </cx:rich>
          </cx:tx>
        </cx:title>
        <cx:majorGridlines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860" b="1" i="0" baseline="0"/>
            </a:pPr>
            <a:endParaRPr lang="ja-JP" sz="1860" b="1" i="0" baseline="0"/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spPr>
            <a:solidFill>
              <a:srgbClr val="DEA22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14-466A-B60B-EE78AF371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Tool</c:v>
                </c:pt>
              </c:strCache>
            </c:strRef>
          </c:tx>
          <c:spPr>
            <a:solidFill>
              <a:srgbClr val="0F7B9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Task1</c:v>
                </c:pt>
                <c:pt idx="1">
                  <c:v>Task2</c:v>
                </c:pt>
                <c:pt idx="2">
                  <c:v>Task3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14-466A-B60B-EE78AF371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629967"/>
        <c:axId val="477633295"/>
      </c:barChart>
      <c:catAx>
        <c:axId val="47762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6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33295"/>
        <c:crosses val="autoZero"/>
        <c:auto val="1"/>
        <c:lblAlgn val="ctr"/>
        <c:lblOffset val="100"/>
        <c:noMultiLvlLbl val="0"/>
      </c:catAx>
      <c:valAx>
        <c:axId val="47763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60" b="1" i="0" baseline="0" dirty="0" smtClean="0">
                    <a:effectLst/>
                  </a:rPr>
                  <a:t>テストスメルの数</a:t>
                </a:r>
                <a:endParaRPr lang="ja-JP" altLang="ja-JP" sz="1860" baseline="0" dirty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6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7629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8FA46-DAC1-48A5-A534-60EFFD85CDA3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5FAFC-A5AB-4FEC-AA23-92E34682E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08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5FAFC-A5AB-4FEC-AA23-92E34682EFA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38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458" y="3510675"/>
            <a:ext cx="10204941" cy="168696"/>
          </a:xfrm>
          <a:custGeom>
            <a:avLst/>
            <a:gdLst>
              <a:gd name="connsiteX0" fmla="*/ 0 w 11112500"/>
              <a:gd name="connsiteY0" fmla="*/ 0 h 91363"/>
              <a:gd name="connsiteX1" fmla="*/ 11112500 w 11112500"/>
              <a:gd name="connsiteY1" fmla="*/ 0 h 91363"/>
              <a:gd name="connsiteX2" fmla="*/ 11112500 w 11112500"/>
              <a:gd name="connsiteY2" fmla="*/ 91363 h 91363"/>
              <a:gd name="connsiteX3" fmla="*/ 0 w 11112500"/>
              <a:gd name="connsiteY3" fmla="*/ 91363 h 91363"/>
              <a:gd name="connsiteX4" fmla="*/ 0 w 11112500"/>
              <a:gd name="connsiteY4" fmla="*/ 0 h 91363"/>
              <a:gd name="connsiteX0" fmla="*/ 0 w 11144250"/>
              <a:gd name="connsiteY0" fmla="*/ 0 h 91363"/>
              <a:gd name="connsiteX1" fmla="*/ 11112500 w 11144250"/>
              <a:gd name="connsiteY1" fmla="*/ 0 h 91363"/>
              <a:gd name="connsiteX2" fmla="*/ 11144250 w 11144250"/>
              <a:gd name="connsiteY2" fmla="*/ 21513 h 91363"/>
              <a:gd name="connsiteX3" fmla="*/ 0 w 11144250"/>
              <a:gd name="connsiteY3" fmla="*/ 91363 h 91363"/>
              <a:gd name="connsiteX4" fmla="*/ 0 w 11144250"/>
              <a:gd name="connsiteY4" fmla="*/ 0 h 91363"/>
              <a:gd name="connsiteX0" fmla="*/ 0 w 11144250"/>
              <a:gd name="connsiteY0" fmla="*/ 0 h 91363"/>
              <a:gd name="connsiteX1" fmla="*/ 11136792 w 11144250"/>
              <a:gd name="connsiteY1" fmla="*/ 0 h 91363"/>
              <a:gd name="connsiteX2" fmla="*/ 11144250 w 11144250"/>
              <a:gd name="connsiteY2" fmla="*/ 21513 h 91363"/>
              <a:gd name="connsiteX3" fmla="*/ 0 w 11144250"/>
              <a:gd name="connsiteY3" fmla="*/ 91363 h 91363"/>
              <a:gd name="connsiteX4" fmla="*/ 0 w 11144250"/>
              <a:gd name="connsiteY4" fmla="*/ 0 h 91363"/>
              <a:gd name="connsiteX0" fmla="*/ 0 w 11149804"/>
              <a:gd name="connsiteY0" fmla="*/ 0 h 91363"/>
              <a:gd name="connsiteX1" fmla="*/ 11149804 w 11149804"/>
              <a:gd name="connsiteY1" fmla="*/ 0 h 91363"/>
              <a:gd name="connsiteX2" fmla="*/ 11144250 w 11149804"/>
              <a:gd name="connsiteY2" fmla="*/ 21513 h 91363"/>
              <a:gd name="connsiteX3" fmla="*/ 0 w 11149804"/>
              <a:gd name="connsiteY3" fmla="*/ 91363 h 91363"/>
              <a:gd name="connsiteX4" fmla="*/ 0 w 11149804"/>
              <a:gd name="connsiteY4" fmla="*/ 0 h 91363"/>
              <a:gd name="connsiteX0" fmla="*/ 0 w 11153708"/>
              <a:gd name="connsiteY0" fmla="*/ 0 h 91363"/>
              <a:gd name="connsiteX1" fmla="*/ 11153708 w 11153708"/>
              <a:gd name="connsiteY1" fmla="*/ 1935 h 91363"/>
              <a:gd name="connsiteX2" fmla="*/ 11144250 w 11153708"/>
              <a:gd name="connsiteY2" fmla="*/ 21513 h 91363"/>
              <a:gd name="connsiteX3" fmla="*/ 0 w 11153708"/>
              <a:gd name="connsiteY3" fmla="*/ 91363 h 91363"/>
              <a:gd name="connsiteX4" fmla="*/ 0 w 11153708"/>
              <a:gd name="connsiteY4" fmla="*/ 0 h 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3708" h="91363">
                <a:moveTo>
                  <a:pt x="0" y="0"/>
                </a:moveTo>
                <a:lnTo>
                  <a:pt x="11153708" y="1935"/>
                </a:lnTo>
                <a:lnTo>
                  <a:pt x="11144250" y="21513"/>
                </a:lnTo>
                <a:lnTo>
                  <a:pt x="0" y="91363"/>
                </a:lnTo>
                <a:lnTo>
                  <a:pt x="0" y="0"/>
                </a:lnTo>
                <a:close/>
              </a:path>
            </a:pathLst>
          </a:cu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5781367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5608931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48042"/>
            <a:ext cx="8622361" cy="993423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21598" y="329894"/>
            <a:ext cx="8462133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en-US" altLang="ja-JP" dirty="0" smtClean="0"/>
              <a:t>RQ4. </a:t>
            </a:r>
            <a:r>
              <a:rPr kumimoji="1" lang="en-US" altLang="ja-JP" dirty="0" err="1" smtClean="0"/>
              <a:t>SuiteRec</a:t>
            </a:r>
            <a:r>
              <a:rPr kumimoji="1" lang="ja-JP" altLang="en-US" dirty="0" smtClean="0"/>
              <a:t>の利用は、開発者のテストコード作成タスクの認識にどう影響するか？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619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48043"/>
            <a:ext cx="7841226" cy="80568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219428"/>
            <a:ext cx="6464337" cy="7293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923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6175" y="4051300"/>
            <a:ext cx="9144000" cy="1181100"/>
          </a:xfrm>
        </p:spPr>
        <p:txBody>
          <a:bodyPr>
            <a:normAutofit/>
          </a:bodyPr>
          <a:lstStyle/>
          <a:p>
            <a:pPr algn="l"/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倉地亮</a:t>
            </a:r>
            <a:r>
              <a:rPr lang="ja-JP" altLang="en-US" sz="2800" dirty="0" smtClean="0"/>
              <a:t>介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46175" y="996950"/>
            <a:ext cx="233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2020 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修論発表会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701" y="3239816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50716" y="3239816"/>
            <a:ext cx="2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37250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05359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51371"/>
              </p:ext>
            </p:extLst>
          </p:nvPr>
        </p:nvGraphicFramePr>
        <p:xfrm>
          <a:off x="7543339" y="367090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64921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29487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481434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2926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28721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578955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23276" y="219428"/>
            <a:ext cx="7958841" cy="729386"/>
          </a:xfrm>
        </p:spPr>
        <p:txBody>
          <a:bodyPr>
            <a:normAutofit/>
          </a:bodyPr>
          <a:lstStyle/>
          <a:p>
            <a:r>
              <a:rPr lang="en-US" altLang="ja-JP" sz="2800" b="1" dirty="0"/>
              <a:t>Step4</a:t>
            </a:r>
            <a:r>
              <a:rPr lang="en-US" altLang="ja-JP" sz="2800" dirty="0"/>
              <a:t>: </a:t>
            </a:r>
            <a:r>
              <a:rPr lang="ja-JP" altLang="en-US" sz="2800" dirty="0"/>
              <a:t>推薦されるテストスイートの順位付け</a:t>
            </a:r>
            <a:endParaRPr kumimoji="1"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テストスイートは以下の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7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</a:t>
            </a:r>
            <a:r>
              <a:rPr lang="ja-JP" altLang="en-US" dirty="0" smtClean="0"/>
              <a:t>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2237"/>
            <a:ext cx="10661374" cy="489819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実験概要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情報科学を専攻する修士課程の学生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人</a:t>
            </a:r>
            <a:r>
              <a:rPr lang="ja-JP" altLang="en-US" dirty="0" smtClean="0"/>
              <a:t>に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タスクのテスト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コードを作成してもらう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sz="3600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を</a:t>
            </a:r>
            <a:r>
              <a:rPr lang="ja-JP" altLang="en-US" dirty="0"/>
              <a:t>使用した場合とそうでない場合で被験者が作成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</a:t>
            </a:r>
            <a:r>
              <a:rPr lang="ja-JP" altLang="en-US" dirty="0"/>
              <a:t>比較する</a:t>
            </a:r>
            <a:endParaRPr lang="en-US" altLang="ja-JP" dirty="0"/>
          </a:p>
          <a:p>
            <a:pPr lvl="1"/>
            <a:r>
              <a:rPr lang="ja-JP" altLang="en-US" dirty="0"/>
              <a:t>実験後にテスト作成タスクに関するアンケートに回答して</a:t>
            </a:r>
            <a:r>
              <a:rPr lang="ja-JP" altLang="en-US" dirty="0" smtClean="0"/>
              <a:t>もらった</a:t>
            </a:r>
            <a:endParaRPr lang="en-US" altLang="ja-JP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32270"/>
              </p:ext>
            </p:extLst>
          </p:nvPr>
        </p:nvGraphicFramePr>
        <p:xfrm>
          <a:off x="1662201" y="2957770"/>
          <a:ext cx="9013372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764">
                  <a:extLst>
                    <a:ext uri="{9D8B030D-6E8A-4147-A177-3AD203B41FA5}">
                      <a16:colId xmlns:a16="http://schemas.microsoft.com/office/drawing/2014/main" val="1118089536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1598489831"/>
                    </a:ext>
                  </a:extLst>
                </a:gridCol>
                <a:gridCol w="2960915">
                  <a:extLst>
                    <a:ext uri="{9D8B030D-6E8A-4147-A177-3AD203B41FA5}">
                      <a16:colId xmlns:a16="http://schemas.microsoft.com/office/drawing/2014/main" val="3410595506"/>
                    </a:ext>
                  </a:extLst>
                </a:gridCol>
                <a:gridCol w="3004456">
                  <a:extLst>
                    <a:ext uri="{9D8B030D-6E8A-4147-A177-3AD203B41FA5}">
                      <a16:colId xmlns:a16="http://schemas.microsoft.com/office/drawing/2014/main" val="4107121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Task1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Task2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Task3</a:t>
                      </a:r>
                      <a:endParaRPr kumimoji="1" lang="ja-JP" altLang="en-US" b="1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概要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典型的な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FizzBuzz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の関数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第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引数に応じて計算方法を変更し，計算結果を返す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つの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入力値に基づいて試験の合否を判定する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分岐数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8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16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24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リサーチクエスチョン</a:t>
            </a:r>
            <a:r>
              <a:rPr lang="en-US" altLang="ja-JP" dirty="0"/>
              <a:t>(RQ)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30649"/>
            <a:ext cx="10606874" cy="3917008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RQ1.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高い</a:t>
            </a:r>
            <a:r>
              <a:rPr lang="ja-JP" altLang="en-US" dirty="0" smtClean="0"/>
              <a:t>カバレッジを</a:t>
            </a:r>
            <a:r>
              <a:rPr lang="ja-JP" altLang="en-US" dirty="0" smtClean="0"/>
              <a:t>持つテストコードの作成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RQ2.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テストコード</a:t>
            </a:r>
            <a:r>
              <a:rPr lang="ja-JP" altLang="en-US" dirty="0" smtClean="0"/>
              <a:t>作成時間を削減できるか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2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RQ3.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は、テストスメルの数が少ないテストコードの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支援できる</a:t>
            </a:r>
            <a:r>
              <a:rPr lang="ja-JP" altLang="en-US" dirty="0" smtClean="0"/>
              <a:t>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Clr>
                <a:schemeClr val="tx2"/>
              </a:buClr>
              <a:buNone/>
            </a:pPr>
            <a:endParaRPr lang="en-US" altLang="ja-JP" sz="1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altLang="ja-JP" b="1" dirty="0" smtClean="0"/>
              <a:t>RQ4. </a:t>
            </a:r>
            <a:r>
              <a:rPr lang="en-US" altLang="ja-JP" dirty="0" err="1" smtClean="0"/>
              <a:t>SuiteRec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利用</a:t>
            </a:r>
            <a:r>
              <a:rPr lang="ja-JP" altLang="en-US" dirty="0" smtClean="0"/>
              <a:t>は、開発者</a:t>
            </a:r>
            <a:r>
              <a:rPr lang="ja-JP" altLang="en-US" dirty="0" smtClean="0"/>
              <a:t>のテストコード作成</a:t>
            </a:r>
            <a:r>
              <a:rPr lang="ja-JP" altLang="en-US" dirty="0" smtClean="0"/>
              <a:t>タスクの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 </a:t>
            </a:r>
            <a:r>
              <a:rPr lang="ja-JP" altLang="en-US" dirty="0" smtClean="0"/>
              <a:t>認識</a:t>
            </a:r>
            <a:r>
              <a:rPr lang="ja-JP" altLang="en-US" dirty="0" smtClean="0"/>
              <a:t>にどう影響するか？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RQ1. </a:t>
            </a:r>
            <a:r>
              <a:rPr lang="en-US" altLang="ja-JP" dirty="0" err="1"/>
              <a:t>SuiteRec</a:t>
            </a:r>
            <a:r>
              <a:rPr lang="ja-JP" altLang="en-US" dirty="0"/>
              <a:t>は、高いカバレッジを持つ</a:t>
            </a:r>
            <a:br>
              <a:rPr lang="ja-JP" altLang="en-US" dirty="0"/>
            </a:br>
            <a:r>
              <a:rPr lang="ja-JP" altLang="en-US" dirty="0" smtClean="0"/>
              <a:t>        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8430"/>
              </p:ext>
            </p:extLst>
          </p:nvPr>
        </p:nvGraphicFramePr>
        <p:xfrm>
          <a:off x="6139321" y="1734230"/>
          <a:ext cx="4921200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コンテンツ プレースホルダー 5">
            <a:extLst>
              <a:ext uri="{FF2B5EF4-FFF2-40B4-BE49-F238E27FC236}">
                <a16:creationId xmlns:a16="http://schemas.microsoft.com/office/drawing/2014/main" id="{58383E37-1D3B-1A4F-BAE8-78FB788D5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21422"/>
              </p:ext>
            </p:extLst>
          </p:nvPr>
        </p:nvGraphicFramePr>
        <p:xfrm>
          <a:off x="996779" y="1734231"/>
          <a:ext cx="5073771" cy="304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5240341" y="4820636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5385483" y="4703925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6401829" y="4820638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6546971" y="4703925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428921" y="5285996"/>
            <a:ext cx="9334158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条件分岐が多いプログラムのテストコードを作成する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際カバレッジ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(C1)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を向上するのに役立つ可能性がある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58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1598" y="329894"/>
            <a:ext cx="7823895" cy="729386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RQ2.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は、テストコード作成を</a:t>
            </a:r>
            <a:r>
              <a:rPr lang="ja-JP" altLang="en-US" dirty="0" smtClean="0"/>
              <a:t>削減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できる</a:t>
            </a:r>
            <a:r>
              <a:rPr lang="ja-JP" altLang="en-US" dirty="0"/>
              <a:t>か？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4" name="グラフ 3"/>
              <p:cNvGraphicFramePr/>
              <p:nvPr>
                <p:extLst>
                  <p:ext uri="{D42A27DB-BD31-4B8C-83A1-F6EECF244321}">
                    <p14:modId xmlns:p14="http://schemas.microsoft.com/office/powerpoint/2010/main" val="3007663641"/>
                  </p:ext>
                </p:extLst>
              </p:nvPr>
            </p:nvGraphicFramePr>
            <p:xfrm>
              <a:off x="1140278" y="1577524"/>
              <a:ext cx="5197928" cy="376872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グラフ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278" y="1577524"/>
                <a:ext cx="5197928" cy="37687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角丸四角形 4"/>
          <p:cNvSpPr/>
          <p:nvPr/>
        </p:nvSpPr>
        <p:spPr>
          <a:xfrm>
            <a:off x="1612901" y="5346248"/>
            <a:ext cx="92011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されたコードを理解し編集が必要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なので、開発者はテストコード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作成に多くの時間を費やす可能性がある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34581" y="2074412"/>
            <a:ext cx="50582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Task1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Task3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Task2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使用しない場合の方がタスク終了までの時間が長い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者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は無駄なテストを作成する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のに時間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を費やした可能性がある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3798776" y="4367103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3943918" y="4250392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4898576" y="4367105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5043718" y="4250392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0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RQ3. </a:t>
            </a:r>
            <a:r>
              <a:rPr lang="en-US" altLang="ja-JP" dirty="0" err="1"/>
              <a:t>SuiteRec</a:t>
            </a:r>
            <a:r>
              <a:rPr lang="ja-JP" altLang="en-US" dirty="0"/>
              <a:t>は、テストスメルの数が</a:t>
            </a:r>
            <a:r>
              <a:rPr lang="ja-JP" altLang="en-US" dirty="0" smtClean="0"/>
              <a:t>少ない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        </a:t>
            </a:r>
            <a:r>
              <a:rPr lang="ja-JP" altLang="en-US" dirty="0" smtClean="0"/>
              <a:t>テストコード</a:t>
            </a:r>
            <a:r>
              <a:rPr lang="ja-JP" altLang="en-US" dirty="0"/>
              <a:t>の作成を支援できるか？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139143"/>
              </p:ext>
            </p:extLst>
          </p:nvPr>
        </p:nvGraphicFramePr>
        <p:xfrm>
          <a:off x="838200" y="1690689"/>
          <a:ext cx="4956628" cy="329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811305" y="2215540"/>
            <a:ext cx="5628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タスク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において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検出されたテストスメルの数が少ない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多く検出されたテストスメル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Default Test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Eager Test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1311275" y="5371072"/>
            <a:ext cx="9975850" cy="11262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は、推薦される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高品質のテストスイートを参考にすることで品質の高いテストコードを作成できる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AC3A437-2595-FF4C-A6C9-E07DCFC518E1}"/>
              </a:ext>
            </a:extLst>
          </p:cNvPr>
          <p:cNvSpPr/>
          <p:nvPr/>
        </p:nvSpPr>
        <p:spPr>
          <a:xfrm>
            <a:off x="2528776" y="4987160"/>
            <a:ext cx="145142" cy="145142"/>
          </a:xfrm>
          <a:prstGeom prst="rect">
            <a:avLst/>
          </a:prstGeom>
          <a:solidFill>
            <a:srgbClr val="DEA221"/>
          </a:solidFill>
          <a:ln>
            <a:solidFill>
              <a:srgbClr val="DEA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41124F-0734-F44C-85F6-A310A9D32F4C}"/>
              </a:ext>
            </a:extLst>
          </p:cNvPr>
          <p:cNvSpPr txBox="1"/>
          <p:nvPr/>
        </p:nvSpPr>
        <p:spPr>
          <a:xfrm>
            <a:off x="2673918" y="4870449"/>
            <a:ext cx="111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6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手作業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F4946A-2043-3E48-BA34-747554025BBA}"/>
              </a:ext>
            </a:extLst>
          </p:cNvPr>
          <p:cNvSpPr/>
          <p:nvPr/>
        </p:nvSpPr>
        <p:spPr>
          <a:xfrm>
            <a:off x="3628576" y="4987162"/>
            <a:ext cx="145142" cy="145142"/>
          </a:xfrm>
          <a:prstGeom prst="rect">
            <a:avLst/>
          </a:prstGeom>
          <a:solidFill>
            <a:srgbClr val="0F7B9E"/>
          </a:solidFill>
          <a:ln>
            <a:solidFill>
              <a:srgbClr val="0F7B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1CA2C6-0BE8-F04B-956F-827B826EEE45}"/>
              </a:ext>
            </a:extLst>
          </p:cNvPr>
          <p:cNvSpPr txBox="1"/>
          <p:nvPr/>
        </p:nvSpPr>
        <p:spPr>
          <a:xfrm>
            <a:off x="3773718" y="4870449"/>
            <a:ext cx="129448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6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SuiteRec</a:t>
            </a:r>
            <a:endParaRPr kumimoji="1" lang="ja-JP" altLang="en-US" sz="186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792882"/>
            <a:ext cx="10515600" cy="51752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ja-JP" altLang="en-US" dirty="0"/>
              <a:t>被験者</a:t>
            </a:r>
            <a:r>
              <a:rPr lang="ja-JP" altLang="en-US" dirty="0" smtClean="0"/>
              <a:t>に実験タスク終了後にアンケートを実施した</a:t>
            </a:r>
            <a:endParaRPr lang="en-US" altLang="ja-JP" dirty="0" smtClean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23936"/>
              </p:ext>
            </p:extLst>
          </p:nvPr>
        </p:nvGraphicFramePr>
        <p:xfrm>
          <a:off x="800100" y="2412601"/>
          <a:ext cx="10515599" cy="36226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6010098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729066">
                  <a:extLst>
                    <a:ext uri="{9D8B030D-6E8A-4147-A177-3AD203B41FA5}">
                      <a16:colId xmlns:a16="http://schemas.microsoft.com/office/drawing/2014/main" val="1844552685"/>
                    </a:ext>
                  </a:extLst>
                </a:gridCol>
                <a:gridCol w="776515">
                  <a:extLst>
                    <a:ext uri="{9D8B030D-6E8A-4147-A177-3AD203B41FA5}">
                      <a16:colId xmlns:a16="http://schemas.microsoft.com/office/drawing/2014/main" val="32406931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102309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527568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125765567"/>
                    </a:ext>
                  </a:extLst>
                </a:gridCol>
              </a:tblGrid>
              <a:tr h="662946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段階評価</a:t>
                      </a:r>
                      <a:endParaRPr kumimoji="1" lang="en-US" altLang="ja-JP" sz="2400" b="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2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強く反対・反対・どちらでもない・賛成・強く賛成</a:t>
                      </a:r>
                      <a:endParaRPr kumimoji="1" lang="ja-JP" altLang="en-US" sz="12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9938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3878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75848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56835"/>
                  </a:ext>
                </a:extLst>
              </a:tr>
              <a:tr h="4932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Q6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0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70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テストスイート自動推薦手法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類似コード検出技術を用いて</a:t>
            </a:r>
            <a:r>
              <a:rPr lang="en-US" altLang="ja-JP" dirty="0" smtClean="0"/>
              <a:t>OSS</a:t>
            </a:r>
            <a:r>
              <a:rPr lang="ja-JP" altLang="en-US" dirty="0" smtClean="0"/>
              <a:t>プロジェクト内の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テストコードを特定するアルゴリズム</a:t>
            </a:r>
            <a:endParaRPr lang="en-US" altLang="ja-JP" dirty="0" smtClean="0"/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dirty="0" err="1" smtClean="0"/>
              <a:t>SuiteRec</a:t>
            </a:r>
            <a:endParaRPr lang="en-US" altLang="ja-JP" b="1" dirty="0" smtClean="0"/>
          </a:p>
          <a:p>
            <a:pPr lvl="1"/>
            <a:r>
              <a:rPr lang="ja-JP" altLang="en-US" dirty="0" smtClean="0"/>
              <a:t>開発者が入力したコードに関連するテストスイートを表示する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web</a:t>
            </a:r>
            <a:r>
              <a:rPr lang="ja-JP" altLang="en-US" dirty="0" smtClean="0"/>
              <a:t>アプリケーションとして実装された </a:t>
            </a:r>
            <a:r>
              <a:rPr lang="en-US" altLang="ja-JP" dirty="0" smtClean="0"/>
              <a:t>Interface</a:t>
            </a:r>
          </a:p>
          <a:p>
            <a:pPr lvl="1"/>
            <a:endParaRPr lang="en-US" altLang="ja-JP" sz="5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dirty="0" smtClean="0"/>
              <a:t>評価実験</a:t>
            </a:r>
            <a:endParaRPr lang="en-US" altLang="ja-JP" b="1" dirty="0" smtClean="0"/>
          </a:p>
          <a:p>
            <a:pPr lvl="1"/>
            <a:r>
              <a:rPr lang="en-US" altLang="ja-JP" dirty="0" err="1" smtClean="0"/>
              <a:t>SuiteRec</a:t>
            </a:r>
            <a:r>
              <a:rPr lang="ja-JP" altLang="en-US" dirty="0" smtClean="0"/>
              <a:t>が開発者のテストコード作成</a:t>
            </a:r>
            <a:r>
              <a:rPr lang="ja-JP" altLang="en-US" dirty="0" smtClean="0"/>
              <a:t>を</a:t>
            </a:r>
            <a:r>
              <a:rPr lang="ja-JP" altLang="en-US" dirty="0" smtClean="0"/>
              <a:t>どの程度</a:t>
            </a:r>
            <a:r>
              <a:rPr lang="ja-JP" altLang="en-US" dirty="0" smtClean="0"/>
              <a:t>支援</a:t>
            </a:r>
            <a:r>
              <a:rPr lang="ja-JP" altLang="en-US" dirty="0" smtClean="0"/>
              <a:t>できるか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RQ4.</a:t>
            </a:r>
            <a:r>
              <a:rPr lang="en-US" altLang="ja-JP" dirty="0"/>
              <a:t> </a:t>
            </a:r>
            <a:r>
              <a:rPr lang="en-US" altLang="ja-JP" dirty="0" err="1"/>
              <a:t>SuiteRec</a:t>
            </a:r>
            <a:r>
              <a:rPr lang="ja-JP" altLang="en-US" dirty="0"/>
              <a:t>の利用は、開発者の</a:t>
            </a:r>
            <a:r>
              <a:rPr lang="ja-JP" altLang="en-US" dirty="0" smtClean="0"/>
              <a:t>テストコード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　　作成</a:t>
            </a:r>
            <a:r>
              <a:rPr lang="ja-JP" altLang="en-US" dirty="0"/>
              <a:t>タスクの認識にどう影響するか？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4619" y="5688199"/>
            <a:ext cx="10026562" cy="961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場合、開発者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はテスト作成タスクを容易だと認識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し、作成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したテストコードに自信が持てる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2" y="1690688"/>
            <a:ext cx="7512914" cy="37902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25104" y="2049281"/>
            <a:ext cx="4073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を利用した場合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被験者は、テストコードの作成を容易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感じるが、タスク完了までの時間は長くなる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(RQ2)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多くの被験者は、作成したテストコードのカバレッジ・品質に自信が持てる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76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まとめ・今後の課題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182225" cy="424180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まとめ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類似</a:t>
            </a:r>
            <a:r>
              <a:rPr lang="ja-JP" altLang="en-US" sz="2400" dirty="0" smtClean="0"/>
              <a:t>コード検出技術を</a:t>
            </a:r>
            <a:r>
              <a:rPr lang="ja-JP" altLang="en-US" sz="2400" dirty="0" smtClean="0"/>
              <a:t>用いて、既存</a:t>
            </a:r>
            <a:r>
              <a:rPr lang="ja-JP" altLang="en-US" sz="2400" dirty="0" smtClean="0"/>
              <a:t>の高品質のテストコードを推薦するツールを提案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提案</a:t>
            </a:r>
            <a:r>
              <a:rPr lang="ja-JP" altLang="en-US" sz="2400" dirty="0" smtClean="0"/>
              <a:t>ツールの有用性を定量的</a:t>
            </a:r>
            <a:r>
              <a:rPr lang="ja-JP" altLang="en-US" sz="2400" dirty="0" smtClean="0"/>
              <a:t>・定性的に</a:t>
            </a:r>
            <a:r>
              <a:rPr lang="ja-JP" altLang="en-US" sz="2400" dirty="0" smtClean="0"/>
              <a:t>評価</a:t>
            </a:r>
            <a:endParaRPr lang="en-US" altLang="ja-JP" sz="2400" dirty="0" smtClean="0"/>
          </a:p>
          <a:p>
            <a:pPr marL="228600" lvl="1">
              <a:spcBef>
                <a:spcPts val="1000"/>
              </a:spcBef>
            </a:pPr>
            <a:endParaRPr lang="en-US" altLang="ja-JP" sz="100" dirty="0"/>
          </a:p>
          <a:p>
            <a:pPr marL="228600" lvl="1">
              <a:spcBef>
                <a:spcPts val="1000"/>
              </a:spcBef>
            </a:pPr>
            <a:r>
              <a:rPr lang="ja-JP" altLang="en-US" sz="2800" b="1" dirty="0" smtClean="0"/>
              <a:t>今後の課題</a:t>
            </a:r>
            <a:endParaRPr lang="en-US" altLang="ja-JP" sz="2800" b="1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より実用的な利用に備えてツールを改善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 smtClean="0"/>
              <a:t>被験者数を増やした更なる評価実験の実施</a:t>
            </a:r>
            <a:endParaRPr lang="en-US" altLang="ja-JP" sz="2400" dirty="0" smtClean="0"/>
          </a:p>
          <a:p>
            <a:pPr marL="685800" lvl="2">
              <a:spcBef>
                <a:spcPts val="1000"/>
              </a:spcBef>
            </a:pPr>
            <a:r>
              <a:rPr lang="ja-JP" altLang="en-US" sz="2400" dirty="0"/>
              <a:t>複数</a:t>
            </a:r>
            <a:r>
              <a:rPr lang="ja-JP" altLang="en-US" sz="2400" dirty="0" smtClean="0"/>
              <a:t>の類似コード検出ツールに対応す</a:t>
            </a:r>
            <a:r>
              <a:rPr lang="ja-JP" altLang="en-US" sz="2400" dirty="0"/>
              <a:t>る</a:t>
            </a:r>
            <a:r>
              <a:rPr lang="ja-JP" altLang="en-US" sz="2400" dirty="0" smtClean="0"/>
              <a:t>よう</a:t>
            </a:r>
            <a:r>
              <a:rPr lang="ja-JP" altLang="en-US" sz="2400" dirty="0" smtClean="0"/>
              <a:t>にツールを拡張する</a:t>
            </a:r>
            <a:endParaRPr lang="en-US" altLang="ja-JP" sz="24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2473326"/>
          </a:xfrm>
        </p:spPr>
        <p:txBody>
          <a:bodyPr/>
          <a:lstStyle/>
          <a:p>
            <a:r>
              <a:rPr lang="en-US" altLang="ja-JP" dirty="0" smtClean="0"/>
              <a:t>RQ1</a:t>
            </a:r>
            <a:r>
              <a:rPr lang="ja-JP" altLang="en-US" dirty="0" smtClean="0"/>
              <a:t>から、単純</a:t>
            </a:r>
            <a:r>
              <a:rPr lang="ja-JP" altLang="en-US" dirty="0"/>
              <a:t>な構造</a:t>
            </a:r>
            <a:r>
              <a:rPr lang="ja-JP" altLang="en-US" dirty="0" smtClean="0"/>
              <a:t>のプログラムのテストコードを</a:t>
            </a:r>
            <a:r>
              <a:rPr lang="ja-JP" altLang="en-US" dirty="0"/>
              <a:t>作成する</a:t>
            </a:r>
            <a:r>
              <a:rPr lang="ja-JP" altLang="en-US" dirty="0" smtClean="0"/>
              <a:t>場合、</a:t>
            </a:r>
            <a:r>
              <a:rPr lang="en-US" altLang="ja-JP" dirty="0" err="1" smtClean="0"/>
              <a:t>SuiteRec</a:t>
            </a:r>
            <a:r>
              <a:rPr lang="ja-JP" altLang="en-US" dirty="0"/>
              <a:t>の利用の有無で</a:t>
            </a:r>
            <a:r>
              <a:rPr lang="ja-JP" altLang="en-US" dirty="0" smtClean="0"/>
              <a:t>カバレッジに差</a:t>
            </a:r>
            <a:r>
              <a:rPr lang="ja-JP" altLang="en-US" dirty="0"/>
              <a:t>が</a:t>
            </a:r>
            <a:r>
              <a:rPr lang="ja-JP" altLang="en-US" dirty="0" smtClean="0"/>
              <a:t>ない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/>
              <a:t>RQ2</a:t>
            </a:r>
            <a:r>
              <a:rPr lang="ja-JP" altLang="en-US" dirty="0"/>
              <a:t>から、</a:t>
            </a:r>
            <a:r>
              <a:rPr lang="en-US" altLang="ja-JP" dirty="0" err="1"/>
              <a:t>SuiteRec</a:t>
            </a:r>
            <a:r>
              <a:rPr lang="ja-JP" altLang="en-US" dirty="0"/>
              <a:t>を利用せずにテストコード作成した方が、開発時間を節約</a:t>
            </a:r>
            <a:r>
              <a:rPr lang="ja-JP" altLang="en-US" dirty="0" smtClean="0"/>
              <a:t>できる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10800000">
            <a:off x="4342874" y="2368375"/>
            <a:ext cx="3506251" cy="290085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議論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6550" y="1387475"/>
            <a:ext cx="5880100" cy="10128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sz="2200" b="1" dirty="0" smtClean="0"/>
              <a:t>RQ1</a:t>
            </a:r>
            <a:r>
              <a:rPr lang="ja-JP" altLang="en-US" sz="2200" dirty="0" smtClean="0"/>
              <a:t>から、単純</a:t>
            </a:r>
            <a:r>
              <a:rPr lang="ja-JP" altLang="en-US" sz="2200" dirty="0"/>
              <a:t>な構造</a:t>
            </a:r>
            <a:r>
              <a:rPr lang="ja-JP" altLang="en-US" sz="2200" dirty="0" smtClean="0"/>
              <a:t>のプログラムのテストコードを</a:t>
            </a:r>
            <a:r>
              <a:rPr lang="ja-JP" altLang="en-US" sz="2200" dirty="0"/>
              <a:t>作成する</a:t>
            </a:r>
            <a:r>
              <a:rPr lang="ja-JP" altLang="en-US" sz="2200" dirty="0" smtClean="0"/>
              <a:t>場合、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/>
              <a:t>の利用の有無で</a:t>
            </a:r>
            <a:r>
              <a:rPr lang="ja-JP" altLang="en-US" sz="2200" dirty="0" smtClean="0"/>
              <a:t>カバレッジに差</a:t>
            </a:r>
            <a:r>
              <a:rPr lang="ja-JP" altLang="en-US" sz="2200" dirty="0"/>
              <a:t>が</a:t>
            </a:r>
            <a:r>
              <a:rPr lang="ja-JP" altLang="en-US" sz="2200" dirty="0" smtClean="0"/>
              <a:t>ない</a:t>
            </a:r>
            <a:endParaRPr lang="en-US" altLang="ja-JP" sz="2200" dirty="0" smtClean="0"/>
          </a:p>
          <a:p>
            <a:endParaRPr kumimoji="1" lang="ja-JP" altLang="en-US" dirty="0"/>
          </a:p>
        </p:txBody>
      </p:sp>
      <p:sp>
        <p:nvSpPr>
          <p:cNvPr id="6" name="二等辺三角形 5"/>
          <p:cNvSpPr/>
          <p:nvPr/>
        </p:nvSpPr>
        <p:spPr>
          <a:xfrm rot="5400000">
            <a:off x="5644974" y="2324604"/>
            <a:ext cx="1663041" cy="252991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36550" y="2663825"/>
            <a:ext cx="5880100" cy="790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200" b="1" dirty="0" smtClean="0"/>
              <a:t>RQ2</a:t>
            </a:r>
            <a:r>
              <a:rPr lang="ja-JP" altLang="en-US" sz="2200" dirty="0" smtClean="0"/>
              <a:t>から、</a:t>
            </a:r>
            <a:r>
              <a:rPr lang="en-US" altLang="ja-JP" sz="2200" dirty="0" err="1" smtClean="0"/>
              <a:t>SuiteRec</a:t>
            </a:r>
            <a:r>
              <a:rPr lang="ja-JP" altLang="en-US" sz="2200" dirty="0" smtClean="0"/>
              <a:t>を利用した場合、開発者はテストコード作成に多くの時間を費やす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36339" y="2035600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SuiteRec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を利用しない方が、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テストコード作成時間を節約できる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92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036280" y="4787823"/>
            <a:ext cx="7828721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24351" y="2371971"/>
            <a:ext cx="325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018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102" y="219428"/>
            <a:ext cx="5608931" cy="72938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511266"/>
            <a:ext cx="10601150" cy="2323764"/>
          </a:xfrm>
        </p:spPr>
        <p:txBody>
          <a:bodyPr>
            <a:normAutofit/>
          </a:bodyPr>
          <a:lstStyle/>
          <a:p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/>
            <a:endParaRPr lang="en-US" altLang="ja-JP" sz="300" dirty="0"/>
          </a:p>
          <a:p>
            <a:pPr lvl="1"/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/>
            <a:endParaRPr lang="en-US" altLang="ja-JP" sz="600" dirty="0"/>
          </a:p>
          <a:p>
            <a:pPr lvl="1"/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2807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/>
            <a:endParaRPr kumimoji="1" lang="en-US" altLang="ja-JP" sz="500" dirty="0" smtClean="0"/>
          </a:p>
          <a:p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5" y="1175263"/>
            <a:ext cx="11114470" cy="56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/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ソースコードのレイアウトを変換させ，行単位でソースコードを比較する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9019</TotalTime>
  <Words>1398</Words>
  <Application>Microsoft Office PowerPoint</Application>
  <PresentationFormat>ワイド画面</PresentationFormat>
  <Paragraphs>279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リサーチクエスチョン(RQ)</vt:lpstr>
      <vt:lpstr>RQ1. SuiteRecは、高いカバレッジを持つ         テストコードの作成を支援できるか？</vt:lpstr>
      <vt:lpstr>RQ2. SuiteRecは、テストコード作成を削減         できるか？</vt:lpstr>
      <vt:lpstr>RQ3. SuiteRecは、テストスメルの数が少ない         テストコードの作成を支援できるか？</vt:lpstr>
      <vt:lpstr>RQ4. SuiteRecの利用は、開発者のテストコード 　　　作成タスクの認識にどう影響するか？</vt:lpstr>
      <vt:lpstr>RQ4. SuiteRecの利用は、開発者のテストコード 　　　作成タスクの認識にどう影響するか？</vt:lpstr>
      <vt:lpstr>まとめ・今後の課題</vt:lpstr>
      <vt:lpstr>議論</vt:lpstr>
      <vt:lpstr>議論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30</cp:revision>
  <dcterms:created xsi:type="dcterms:W3CDTF">2020-01-21T13:07:49Z</dcterms:created>
  <dcterms:modified xsi:type="dcterms:W3CDTF">2020-01-28T10:11:59Z</dcterms:modified>
</cp:coreProperties>
</file>